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Roboto" panose="02000000000000000000" pitchFamily="2"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1" d="100"/>
          <a:sy n="111" d="100"/>
        </p:scale>
        <p:origin x="393" y="4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7b2d213fb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7b2d213fb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7b2d213fb4_0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7b2d213fb4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7b2d213fb4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27b2d213fb4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7b2d213fb4_0_5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7b2d213fb4_0_5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7b2d213fb4_0_6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7b2d213fb4_0_6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7b2d213fb4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7b2d213fb4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7b2d213fb4_0_5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7b2d213fb4_0_5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7b2d213fb4_0_6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7b2d213fb4_0_6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7b2d213fb4_0_6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7b2d213fb4_0_6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7b2d213fb4_0_6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27b2d213fb4_0_6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hyperlink" Target="https://polisen.se/siteassets/forfattningssamling/fap-nummer/fap551_3_pmfs2016_4.pdf"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hyperlink" Target="https://www.pistolskytteforbundet.se/app/themes/spsf/download/?id=25467"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t="17064" b="9761"/>
          <a:stretch/>
        </p:blipFill>
        <p:spPr>
          <a:xfrm>
            <a:off x="-228100" y="0"/>
            <a:ext cx="9372099" cy="5143500"/>
          </a:xfrm>
          <a:prstGeom prst="rect">
            <a:avLst/>
          </a:prstGeom>
          <a:noFill/>
          <a:ln>
            <a:noFill/>
          </a:ln>
        </p:spPr>
      </p:pic>
      <p:sp>
        <p:nvSpPr>
          <p:cNvPr id="55" name="Google Shape;55;p13"/>
          <p:cNvSpPr txBox="1">
            <a:spLocks noGrp="1"/>
          </p:cNvSpPr>
          <p:nvPr>
            <p:ph type="ctrTitle"/>
          </p:nvPr>
        </p:nvSpPr>
        <p:spPr>
          <a:xfrm>
            <a:off x="430000" y="3485425"/>
            <a:ext cx="8713800" cy="1287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3980">
                <a:solidFill>
                  <a:schemeClr val="lt1"/>
                </a:solidFill>
              </a:rPr>
              <a:t>Förnyelse av tillstånd för korta vapen</a:t>
            </a:r>
            <a:endParaRPr sz="3980">
              <a:solidFill>
                <a:schemeClr val="lt1"/>
              </a:solidFill>
            </a:endParaRPr>
          </a:p>
        </p:txBody>
      </p:sp>
      <p:sp>
        <p:nvSpPr>
          <p:cNvPr id="56" name="Google Shape;56;p13"/>
          <p:cNvSpPr txBox="1">
            <a:spLocks noGrp="1"/>
          </p:cNvSpPr>
          <p:nvPr>
            <p:ph type="subTitle" idx="1"/>
          </p:nvPr>
        </p:nvSpPr>
        <p:spPr>
          <a:xfrm>
            <a:off x="4404000" y="4804499"/>
            <a:ext cx="4740000" cy="339000"/>
          </a:xfrm>
          <a:prstGeom prst="rect">
            <a:avLst/>
          </a:prstGeom>
        </p:spPr>
        <p:txBody>
          <a:bodyPr spcFirstLastPara="1" wrap="square" lIns="91425" tIns="91425" rIns="91425" bIns="91425" anchor="b" anchorCtr="0">
            <a:normAutofit fontScale="55000" lnSpcReduction="20000"/>
          </a:bodyPr>
          <a:lstStyle/>
          <a:p>
            <a:pPr marL="0" lvl="0" indent="0" algn="ctr" rtl="0">
              <a:spcBef>
                <a:spcPts val="0"/>
              </a:spcBef>
              <a:spcAft>
                <a:spcPts val="0"/>
              </a:spcAft>
              <a:buNone/>
            </a:pPr>
            <a:endParaRPr sz="2000">
              <a:solidFill>
                <a:schemeClr val="lt1"/>
              </a:solidFill>
            </a:endParaRPr>
          </a:p>
        </p:txBody>
      </p:sp>
      <p:pic>
        <p:nvPicPr>
          <p:cNvPr id="57" name="Google Shape;57;p13"/>
          <p:cNvPicPr preferRelativeResize="0"/>
          <p:nvPr/>
        </p:nvPicPr>
        <p:blipFill>
          <a:blip r:embed="rId4">
            <a:alphaModFix/>
          </a:blip>
          <a:stretch>
            <a:fillRect/>
          </a:stretch>
        </p:blipFill>
        <p:spPr>
          <a:xfrm>
            <a:off x="8343596" y="445025"/>
            <a:ext cx="488704" cy="572700"/>
          </a:xfrm>
          <a:prstGeom prst="rect">
            <a:avLst/>
          </a:prstGeom>
          <a:noFill/>
          <a:ln>
            <a:noFill/>
          </a:ln>
        </p:spPr>
      </p:pic>
      <p:sp>
        <p:nvSpPr>
          <p:cNvPr id="58" name="Google Shape;58;p13"/>
          <p:cNvSpPr txBox="1">
            <a:spLocks noGrp="1"/>
          </p:cNvSpPr>
          <p:nvPr>
            <p:ph type="subTitle" idx="1"/>
          </p:nvPr>
        </p:nvSpPr>
        <p:spPr>
          <a:xfrm>
            <a:off x="4404005" y="3560473"/>
            <a:ext cx="4740000" cy="492900"/>
          </a:xfrm>
          <a:prstGeom prst="rect">
            <a:avLst/>
          </a:prstGeom>
        </p:spPr>
        <p:txBody>
          <a:bodyPr spcFirstLastPara="1" wrap="square" lIns="91425" tIns="91425" rIns="91425" bIns="91425" anchor="t" anchorCtr="0">
            <a:normAutofit lnSpcReduction="10000"/>
          </a:bodyPr>
          <a:lstStyle/>
          <a:p>
            <a:pPr marL="0" lvl="0" indent="0" algn="ctr" rtl="0">
              <a:spcBef>
                <a:spcPts val="0"/>
              </a:spcBef>
              <a:spcAft>
                <a:spcPts val="0"/>
              </a:spcAft>
              <a:buNone/>
            </a:pPr>
            <a:r>
              <a:rPr lang="en" sz="2100">
                <a:solidFill>
                  <a:schemeClr val="lt1"/>
                </a:solidFill>
              </a:rPr>
              <a:t>Förklaring av FAP och regler för</a:t>
            </a:r>
            <a:endParaRPr sz="2100">
              <a:solidFill>
                <a:schemeClr val="lt1"/>
              </a:solidFill>
            </a:endParaRPr>
          </a:p>
        </p:txBody>
      </p:sp>
      <p:sp>
        <p:nvSpPr>
          <p:cNvPr id="59" name="Google Shape;59;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Hur man gör för att lyckas förnya vapenlicenser</a:t>
            </a:r>
            <a:endParaRPr/>
          </a:p>
        </p:txBody>
      </p:sp>
      <p:sp>
        <p:nvSpPr>
          <p:cNvPr id="166" name="Google Shape;166;p22"/>
          <p:cNvSpPr txBox="1">
            <a:spLocks noGrp="1"/>
          </p:cNvSpPr>
          <p:nvPr>
            <p:ph type="body" idx="1"/>
          </p:nvPr>
        </p:nvSpPr>
        <p:spPr>
          <a:xfrm>
            <a:off x="311700" y="1152475"/>
            <a:ext cx="8520600" cy="37929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n" b="1"/>
              <a:t>Träna eller tävla minst en gång per kvartal med varje vapen du har.</a:t>
            </a:r>
            <a:r>
              <a:rPr lang="en"/>
              <a:t> Man anses ha tränat med ett vapen om man skjutit minst 15 skott mot måltavla med det. Sista halvåret måste du träna/tävla mer med vapen som ska förnyas, men det är bra att göra grundarbetet för det går inte att backa tiden och få in skjutpass föregående år. Därtill blir du ett mer bekant ansikte på banan och chansen ökar att föreningen genom närvaroförteckning kan backa upp dig i frågor om aktivitet.</a:t>
            </a:r>
            <a:endParaRPr/>
          </a:p>
          <a:p>
            <a:pPr marL="0" lvl="0" indent="0" algn="l" rtl="0">
              <a:spcBef>
                <a:spcPts val="1200"/>
              </a:spcBef>
              <a:spcAft>
                <a:spcPts val="0"/>
              </a:spcAft>
              <a:buNone/>
            </a:pPr>
            <a:r>
              <a:rPr lang="en" b="1"/>
              <a:t>För logg över ditt skytte.</a:t>
            </a:r>
            <a:r>
              <a:rPr lang="en"/>
              <a:t> Detta är formellt inte nödvändigt, men Polisen kan efterfråga det och om du inte syns (och registreras) på banan särskilt ofta kan föreningen inte bistå med sina närvarolistor heller. Föreningen för inte logg över vilka vapen du använder, vilket är ytterligare ett skäl för dig att göra det själv.</a:t>
            </a:r>
            <a:endParaRPr/>
          </a:p>
          <a:p>
            <a:pPr marL="0" lvl="0" indent="0" algn="l" rtl="0">
              <a:spcBef>
                <a:spcPts val="1200"/>
              </a:spcBef>
              <a:spcAft>
                <a:spcPts val="0"/>
              </a:spcAft>
              <a:buNone/>
            </a:pPr>
            <a:r>
              <a:rPr lang="en" b="1"/>
              <a:t>Ta skjutledarpass minst tre gånger per år.</a:t>
            </a:r>
            <a:r>
              <a:rPr lang="en"/>
              <a:t> Oavsett om du ska förnya under året eller ej. Detta gör dig till en bättre föreningsmedlem och du hamnar inte i läget där du glömmer bort. Plus att du har något att stå på om det dyker upp ett intressant vapen på en auktion.</a:t>
            </a:r>
            <a:endParaRPr/>
          </a:p>
          <a:p>
            <a:pPr marL="0" lvl="0" indent="0" algn="l" rtl="0">
              <a:spcBef>
                <a:spcPts val="1200"/>
              </a:spcBef>
              <a:spcAft>
                <a:spcPts val="0"/>
              </a:spcAft>
              <a:buNone/>
            </a:pPr>
            <a:r>
              <a:rPr lang="en" b="1"/>
              <a:t>Skjut dina guldfordringar varje kalenderår.</a:t>
            </a:r>
            <a:r>
              <a:rPr lang="en"/>
              <a:t> Som för ovanstående punkt, samt att du kan samla årtalsmärken och bygger på din aktivitet.</a:t>
            </a:r>
            <a:endParaRPr/>
          </a:p>
          <a:p>
            <a:pPr marL="0" lvl="0" indent="0" algn="l" rtl="0">
              <a:spcBef>
                <a:spcPts val="1200"/>
              </a:spcBef>
              <a:spcAft>
                <a:spcPts val="1200"/>
              </a:spcAft>
              <a:buNone/>
            </a:pPr>
            <a:r>
              <a:rPr lang="en" b="1" i="1"/>
              <a:t>Föreningen kan INTE intyga något som den inte vet är sant, eller värre: vet är osant.</a:t>
            </a:r>
            <a:endParaRPr b="1" i="1"/>
          </a:p>
        </p:txBody>
      </p:sp>
      <p:pic>
        <p:nvPicPr>
          <p:cNvPr id="167" name="Google Shape;167;p22"/>
          <p:cNvPicPr preferRelativeResize="0"/>
          <p:nvPr/>
        </p:nvPicPr>
        <p:blipFill>
          <a:blip r:embed="rId3">
            <a:alphaModFix/>
          </a:blip>
          <a:stretch>
            <a:fillRect/>
          </a:stretch>
        </p:blipFill>
        <p:spPr>
          <a:xfrm>
            <a:off x="8343596" y="445025"/>
            <a:ext cx="488704" cy="572700"/>
          </a:xfrm>
          <a:prstGeom prst="rect">
            <a:avLst/>
          </a:prstGeom>
          <a:noFill/>
          <a:ln>
            <a:noFill/>
          </a:ln>
        </p:spPr>
      </p:pic>
      <p:sp>
        <p:nvSpPr>
          <p:cNvPr id="168" name="Google Shape;168;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Bakgrund</a:t>
            </a:r>
            <a:endParaRPr/>
          </a:p>
        </p:txBody>
      </p:sp>
      <p:sp>
        <p:nvSpPr>
          <p:cNvPr id="65" name="Google Shape;65;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
              <a:t>HJVF är positivt inställda till vapenägande och önskar hjälpa medlemmar av god vandel att behålla tillstånd att inneha de vapen de önskar ha.</a:t>
            </a:r>
            <a:endParaRPr/>
          </a:p>
          <a:p>
            <a:pPr marL="0" lvl="0" indent="0" algn="l" rtl="0">
              <a:spcBef>
                <a:spcPts val="1200"/>
              </a:spcBef>
              <a:spcAft>
                <a:spcPts val="0"/>
              </a:spcAft>
              <a:buNone/>
            </a:pPr>
            <a:r>
              <a:rPr lang="en"/>
              <a:t>Tillståndsgivningen bygger dock på att föreningarna utövar viss kontroll och följer de regler som satts upp av lagstiftaren (Riksdagen), Polisen och de förbund som en förening är ansluten till och inom ramen för vilka föreningen utfärdar föreningsintyg.</a:t>
            </a:r>
            <a:endParaRPr/>
          </a:p>
          <a:p>
            <a:pPr marL="0" lvl="0" indent="0" algn="l" rtl="0">
              <a:spcBef>
                <a:spcPts val="1200"/>
              </a:spcBef>
              <a:spcAft>
                <a:spcPts val="0"/>
              </a:spcAft>
              <a:buNone/>
            </a:pPr>
            <a:r>
              <a:rPr lang="en"/>
              <a:t>HJVF är anslutet till Svenska Pistolskytteförbundet, Skyttesportförbundet och Svenska Svartkruts Skytte Federationen. HJVF utfärdar föreningsintyg för de två första, samt för föreningsegna grenar, i dagsläget snubnose-skytte och 25 meters korthållsgevär.</a:t>
            </a:r>
            <a:endParaRPr/>
          </a:p>
          <a:p>
            <a:pPr marL="0" lvl="0" indent="0" algn="l" rtl="0">
              <a:spcBef>
                <a:spcPts val="1200"/>
              </a:spcBef>
              <a:spcAft>
                <a:spcPts val="1200"/>
              </a:spcAft>
              <a:buNone/>
            </a:pPr>
            <a:r>
              <a:rPr lang="en"/>
              <a:t>Vi fokuserar här på förnyelse av tillstånd, eftersom ouppfyllda krav för dessa leder till värre konsekvenser (tvångsavyttring av vapen eller i värsta fall vapenbrott) än missar vid ansökan om första eller ytterligare vapen (då inköpet bara försenas).</a:t>
            </a:r>
            <a:endParaRPr/>
          </a:p>
        </p:txBody>
      </p:sp>
      <p:pic>
        <p:nvPicPr>
          <p:cNvPr id="66" name="Google Shape;66;p14"/>
          <p:cNvPicPr preferRelativeResize="0"/>
          <p:nvPr/>
        </p:nvPicPr>
        <p:blipFill>
          <a:blip r:embed="rId3">
            <a:alphaModFix/>
          </a:blip>
          <a:stretch>
            <a:fillRect/>
          </a:stretch>
        </p:blipFill>
        <p:spPr>
          <a:xfrm>
            <a:off x="8343596" y="445025"/>
            <a:ext cx="488704" cy="572700"/>
          </a:xfrm>
          <a:prstGeom prst="rect">
            <a:avLst/>
          </a:prstGeom>
          <a:noFill/>
          <a:ln>
            <a:noFill/>
          </a:ln>
        </p:spPr>
      </p:pic>
      <p:sp>
        <p:nvSpPr>
          <p:cNvPr id="67" name="Google Shape;67;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Tidslinje: kraven för förnyelse börjar två år i förväg!</a:t>
            </a:r>
            <a:endParaRPr/>
          </a:p>
        </p:txBody>
      </p:sp>
      <p:pic>
        <p:nvPicPr>
          <p:cNvPr id="73" name="Google Shape;73;p15"/>
          <p:cNvPicPr preferRelativeResize="0"/>
          <p:nvPr/>
        </p:nvPicPr>
        <p:blipFill>
          <a:blip r:embed="rId3">
            <a:alphaModFix/>
          </a:blip>
          <a:stretch>
            <a:fillRect/>
          </a:stretch>
        </p:blipFill>
        <p:spPr>
          <a:xfrm>
            <a:off x="8343596" y="445025"/>
            <a:ext cx="488704" cy="572700"/>
          </a:xfrm>
          <a:prstGeom prst="rect">
            <a:avLst/>
          </a:prstGeom>
          <a:noFill/>
          <a:ln>
            <a:noFill/>
          </a:ln>
        </p:spPr>
      </p:pic>
      <p:sp>
        <p:nvSpPr>
          <p:cNvPr id="74" name="Google Shape;74;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a:t>
            </a:fld>
            <a:endParaRPr/>
          </a:p>
        </p:txBody>
      </p:sp>
      <p:grpSp>
        <p:nvGrpSpPr>
          <p:cNvPr id="75" name="Google Shape;75;p15"/>
          <p:cNvGrpSpPr/>
          <p:nvPr/>
        </p:nvGrpSpPr>
        <p:grpSpPr>
          <a:xfrm>
            <a:off x="6469000" y="1636326"/>
            <a:ext cx="2480154" cy="2751249"/>
            <a:chOff x="4526668" y="1476800"/>
            <a:chExt cx="2480154" cy="2751249"/>
          </a:xfrm>
        </p:grpSpPr>
        <p:sp>
          <p:nvSpPr>
            <p:cNvPr id="76" name="Google Shape;76;p15"/>
            <p:cNvSpPr/>
            <p:nvPr/>
          </p:nvSpPr>
          <p:spPr>
            <a:xfrm>
              <a:off x="4849302" y="3079475"/>
              <a:ext cx="1958400" cy="133500"/>
            </a:xfrm>
            <a:prstGeom prst="rect">
              <a:avLst/>
            </a:prstGeom>
            <a:solidFill>
              <a:srgbClr val="0E9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 name="Google Shape;77;p15"/>
            <p:cNvGrpSpPr/>
            <p:nvPr/>
          </p:nvGrpSpPr>
          <p:grpSpPr>
            <a:xfrm>
              <a:off x="4526668" y="1476800"/>
              <a:ext cx="2480154" cy="2751249"/>
              <a:chOff x="4526668" y="1476800"/>
              <a:chExt cx="2480154" cy="2751249"/>
            </a:xfrm>
          </p:grpSpPr>
          <p:grpSp>
            <p:nvGrpSpPr>
              <p:cNvPr id="78" name="Google Shape;78;p15"/>
              <p:cNvGrpSpPr/>
              <p:nvPr/>
            </p:nvGrpSpPr>
            <p:grpSpPr>
              <a:xfrm>
                <a:off x="4808316" y="2800065"/>
                <a:ext cx="92400" cy="411825"/>
                <a:chOff x="845575" y="2563700"/>
                <a:chExt cx="92400" cy="411825"/>
              </a:xfrm>
            </p:grpSpPr>
            <p:cxnSp>
              <p:nvCxnSpPr>
                <p:cNvPr id="79" name="Google Shape;79;p15"/>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sp>
              <p:nvSpPr>
                <p:cNvPr id="80" name="Google Shape;80;p15"/>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 name="Google Shape;81;p15"/>
              <p:cNvSpPr txBox="1"/>
              <p:nvPr/>
            </p:nvSpPr>
            <p:spPr>
              <a:xfrm>
                <a:off x="4526668" y="3215249"/>
                <a:ext cx="1347900" cy="1012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200" b="1">
                    <a:latin typeface="Roboto"/>
                    <a:ea typeface="Roboto"/>
                    <a:cs typeface="Roboto"/>
                    <a:sym typeface="Roboto"/>
                  </a:rPr>
                  <a:t>6 månader innan förnyelse</a:t>
                </a:r>
                <a:endParaRPr sz="1200" b="1">
                  <a:latin typeface="Roboto"/>
                  <a:ea typeface="Roboto"/>
                  <a:cs typeface="Roboto"/>
                  <a:sym typeface="Roboto"/>
                </a:endParaRPr>
              </a:p>
            </p:txBody>
          </p:sp>
          <p:sp>
            <p:nvSpPr>
              <p:cNvPr id="82" name="Google Shape;82;p15"/>
              <p:cNvSpPr txBox="1"/>
              <p:nvPr/>
            </p:nvSpPr>
            <p:spPr>
              <a:xfrm>
                <a:off x="4753223" y="1476800"/>
                <a:ext cx="2253600" cy="9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800" b="1">
                    <a:solidFill>
                      <a:schemeClr val="dk1"/>
                    </a:solidFill>
                    <a:latin typeface="Roboto"/>
                    <a:ea typeface="Roboto"/>
                    <a:cs typeface="Roboto"/>
                    <a:sym typeface="Roboto"/>
                  </a:rPr>
                  <a:t>Aktivitetskrav</a:t>
                </a:r>
                <a:endParaRPr sz="800" b="1">
                  <a:solidFill>
                    <a:schemeClr val="dk1"/>
                  </a:solidFill>
                  <a:latin typeface="Roboto"/>
                  <a:ea typeface="Roboto"/>
                  <a:cs typeface="Roboto"/>
                  <a:sym typeface="Roboto"/>
                </a:endParaRPr>
              </a:p>
              <a:p>
                <a:pPr marL="0" lvl="0" indent="0" algn="l" rtl="0">
                  <a:spcBef>
                    <a:spcPts val="0"/>
                  </a:spcBef>
                  <a:spcAft>
                    <a:spcPts val="1600"/>
                  </a:spcAft>
                  <a:buClr>
                    <a:schemeClr val="dk1"/>
                  </a:buClr>
                  <a:buSzPts val="1100"/>
                  <a:buFont typeface="Arial"/>
                  <a:buNone/>
                </a:pPr>
                <a:r>
                  <a:rPr lang="en" sz="800">
                    <a:solidFill>
                      <a:schemeClr val="dk1"/>
                    </a:solidFill>
                    <a:latin typeface="Roboto"/>
                    <a:ea typeface="Roboto"/>
                    <a:cs typeface="Roboto"/>
                    <a:sym typeface="Roboto"/>
                  </a:rPr>
                  <a:t>Du behöver ha tränat eller tävlat med </a:t>
                </a:r>
                <a:r>
                  <a:rPr lang="en" sz="800" i="1">
                    <a:solidFill>
                      <a:schemeClr val="dk1"/>
                    </a:solidFill>
                    <a:latin typeface="Roboto"/>
                    <a:ea typeface="Roboto"/>
                    <a:cs typeface="Roboto"/>
                    <a:sym typeface="Roboto"/>
                  </a:rPr>
                  <a:t>något</a:t>
                </a:r>
                <a:r>
                  <a:rPr lang="en" sz="800">
                    <a:solidFill>
                      <a:schemeClr val="dk1"/>
                    </a:solidFill>
                    <a:latin typeface="Roboto"/>
                    <a:ea typeface="Roboto"/>
                    <a:cs typeface="Roboto"/>
                    <a:sym typeface="Roboto"/>
                  </a:rPr>
                  <a:t> enhandsvapen minst sex (6) gånger under 6-månadersperioden innan till förnyelsen. Detta inkluderar dock träning/tävling med vapnet som ska förnyas så du kan behöva sex eller tio bantillfällen sista året, beroende på din planering.</a:t>
                </a:r>
                <a:endParaRPr sz="800" b="1">
                  <a:latin typeface="Roboto"/>
                  <a:ea typeface="Roboto"/>
                  <a:cs typeface="Roboto"/>
                  <a:sym typeface="Roboto"/>
                </a:endParaRPr>
              </a:p>
            </p:txBody>
          </p:sp>
        </p:grpSp>
      </p:grpSp>
      <p:grpSp>
        <p:nvGrpSpPr>
          <p:cNvPr id="83" name="Google Shape;83;p15"/>
          <p:cNvGrpSpPr/>
          <p:nvPr/>
        </p:nvGrpSpPr>
        <p:grpSpPr>
          <a:xfrm>
            <a:off x="483055" y="1297747"/>
            <a:ext cx="4350095" cy="2448453"/>
            <a:chOff x="496005" y="1138221"/>
            <a:chExt cx="4350095" cy="2448453"/>
          </a:xfrm>
        </p:grpSpPr>
        <p:sp>
          <p:nvSpPr>
            <p:cNvPr id="84" name="Google Shape;84;p15"/>
            <p:cNvSpPr/>
            <p:nvPr/>
          </p:nvSpPr>
          <p:spPr>
            <a:xfrm>
              <a:off x="932600" y="3079475"/>
              <a:ext cx="3913500" cy="133500"/>
            </a:xfrm>
            <a:prstGeom prst="rect">
              <a:avLst/>
            </a:prstGeom>
            <a:solidFill>
              <a:srgbClr val="0E9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15"/>
            <p:cNvGrpSpPr/>
            <p:nvPr/>
          </p:nvGrpSpPr>
          <p:grpSpPr>
            <a:xfrm>
              <a:off x="496005" y="1138221"/>
              <a:ext cx="2607431" cy="2448453"/>
              <a:chOff x="496005" y="1138221"/>
              <a:chExt cx="2607431" cy="2448453"/>
            </a:xfrm>
          </p:grpSpPr>
          <p:sp>
            <p:nvSpPr>
              <p:cNvPr id="86" name="Google Shape;86;p15"/>
              <p:cNvSpPr txBox="1"/>
              <p:nvPr/>
            </p:nvSpPr>
            <p:spPr>
              <a:xfrm>
                <a:off x="496005" y="3215274"/>
                <a:ext cx="1289700" cy="37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200" b="1">
                    <a:latin typeface="Roboto"/>
                    <a:ea typeface="Roboto"/>
                    <a:cs typeface="Roboto"/>
                    <a:sym typeface="Roboto"/>
                  </a:rPr>
                  <a:t>24 månader innan förnyelse</a:t>
                </a:r>
                <a:endParaRPr sz="1200" b="1">
                  <a:latin typeface="Roboto"/>
                  <a:ea typeface="Roboto"/>
                  <a:cs typeface="Roboto"/>
                  <a:sym typeface="Roboto"/>
                </a:endParaRPr>
              </a:p>
            </p:txBody>
          </p:sp>
          <p:grpSp>
            <p:nvGrpSpPr>
              <p:cNvPr id="87" name="Google Shape;87;p15"/>
              <p:cNvGrpSpPr/>
              <p:nvPr/>
            </p:nvGrpSpPr>
            <p:grpSpPr>
              <a:xfrm>
                <a:off x="881025" y="2800065"/>
                <a:ext cx="92400" cy="411825"/>
                <a:chOff x="845575" y="2563700"/>
                <a:chExt cx="92400" cy="411825"/>
              </a:xfrm>
            </p:grpSpPr>
            <p:cxnSp>
              <p:nvCxnSpPr>
                <p:cNvPr id="88" name="Google Shape;88;p15"/>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sp>
              <p:nvSpPr>
                <p:cNvPr id="89" name="Google Shape;89;p15"/>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 name="Google Shape;90;p15"/>
              <p:cNvSpPr txBox="1"/>
              <p:nvPr/>
            </p:nvSpPr>
            <p:spPr>
              <a:xfrm>
                <a:off x="699836" y="1138221"/>
                <a:ext cx="2403600" cy="163563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dirty="0">
                    <a:latin typeface="Roboto"/>
                    <a:ea typeface="Roboto"/>
                    <a:cs typeface="Roboto"/>
                    <a:sym typeface="Roboto"/>
                  </a:rPr>
                  <a:t>Aktivitetskrav</a:t>
                </a:r>
                <a:endParaRPr sz="800" b="1" dirty="0">
                  <a:latin typeface="Roboto"/>
                  <a:ea typeface="Roboto"/>
                  <a:cs typeface="Roboto"/>
                  <a:sym typeface="Roboto"/>
                </a:endParaRPr>
              </a:p>
              <a:p>
                <a:pPr marL="0" lvl="0" indent="0" algn="l" rtl="0">
                  <a:spcBef>
                    <a:spcPts val="0"/>
                  </a:spcBef>
                  <a:spcAft>
                    <a:spcPts val="0"/>
                  </a:spcAft>
                  <a:buNone/>
                </a:pPr>
                <a:r>
                  <a:rPr lang="en" sz="800" dirty="0">
                    <a:latin typeface="Roboto"/>
                    <a:ea typeface="Roboto"/>
                    <a:cs typeface="Roboto"/>
                    <a:sym typeface="Roboto"/>
                  </a:rPr>
                  <a:t>Du behöver träna eller tävla med vapnet vars tillstånd ska förnyas minst fyra (4) gånger denna </a:t>
                </a:r>
                <a:r>
                  <a:rPr lang="en" sz="800" b="1" dirty="0">
                    <a:latin typeface="Roboto"/>
                    <a:ea typeface="Roboto"/>
                    <a:cs typeface="Roboto"/>
                    <a:sym typeface="Roboto"/>
                  </a:rPr>
                  <a:t>12</a:t>
                </a:r>
                <a:r>
                  <a:rPr lang="en" sz="800" dirty="0">
                    <a:latin typeface="Roboto"/>
                    <a:ea typeface="Roboto"/>
                    <a:cs typeface="Roboto"/>
                    <a:sym typeface="Roboto"/>
                  </a:rPr>
                  <a:t>-månadersperiod.</a:t>
                </a:r>
                <a:br>
                  <a:rPr lang="en" sz="800" dirty="0">
                    <a:solidFill>
                      <a:schemeClr val="dk1"/>
                    </a:solidFill>
                    <a:latin typeface="Roboto"/>
                    <a:ea typeface="Roboto"/>
                    <a:cs typeface="Roboto"/>
                    <a:sym typeface="Roboto"/>
                  </a:rPr>
                </a:br>
                <a:br>
                  <a:rPr lang="en" sz="800" dirty="0">
                    <a:solidFill>
                      <a:schemeClr val="dk1"/>
                    </a:solidFill>
                    <a:latin typeface="Roboto"/>
                    <a:ea typeface="Roboto"/>
                    <a:cs typeface="Roboto"/>
                    <a:sym typeface="Roboto"/>
                  </a:rPr>
                </a:br>
                <a:r>
                  <a:rPr lang="en" sz="800" b="1" dirty="0">
                    <a:solidFill>
                      <a:schemeClr val="dk1"/>
                    </a:solidFill>
                    <a:latin typeface="Roboto"/>
                    <a:ea typeface="Roboto"/>
                    <a:cs typeface="Roboto"/>
                    <a:sym typeface="Roboto"/>
                  </a:rPr>
                  <a:t>Kompetenskrav</a:t>
                </a:r>
                <a:br>
                  <a:rPr lang="en" sz="800" b="1" dirty="0">
                    <a:solidFill>
                      <a:schemeClr val="dk1"/>
                    </a:solidFill>
                    <a:latin typeface="Roboto"/>
                    <a:ea typeface="Roboto"/>
                    <a:cs typeface="Roboto"/>
                    <a:sym typeface="Roboto"/>
                  </a:rPr>
                </a:br>
                <a:r>
                  <a:rPr lang="en" sz="800" dirty="0">
                    <a:solidFill>
                      <a:schemeClr val="dk1"/>
                    </a:solidFill>
                    <a:latin typeface="Roboto"/>
                    <a:ea typeface="Roboto"/>
                    <a:cs typeface="Roboto"/>
                    <a:sym typeface="Roboto"/>
                  </a:rPr>
                  <a:t>Du behöver skjuta guldfordringarna (3 precision, 3 tillämpningsserier) varje år.</a:t>
                </a:r>
              </a:p>
              <a:p>
                <a:pPr marL="0" lvl="0" indent="0" algn="l" rtl="0">
                  <a:spcBef>
                    <a:spcPts val="0"/>
                  </a:spcBef>
                  <a:spcAft>
                    <a:spcPts val="0"/>
                  </a:spcAft>
                  <a:buNone/>
                </a:pPr>
                <a:br>
                  <a:rPr lang="en" sz="800" dirty="0">
                    <a:solidFill>
                      <a:schemeClr val="dk1"/>
                    </a:solidFill>
                    <a:latin typeface="Roboto"/>
                    <a:ea typeface="Roboto"/>
                    <a:cs typeface="Roboto"/>
                    <a:sym typeface="Roboto"/>
                  </a:rPr>
                </a:br>
                <a:r>
                  <a:rPr lang="en" sz="800" b="1" dirty="0">
                    <a:solidFill>
                      <a:schemeClr val="dk1"/>
                    </a:solidFill>
                    <a:latin typeface="Roboto"/>
                    <a:ea typeface="Roboto"/>
                    <a:cs typeface="Roboto"/>
                    <a:sym typeface="Roboto"/>
                  </a:rPr>
                  <a:t>Föreningsskrav</a:t>
                </a:r>
                <a:br>
                  <a:rPr lang="en" sz="800" b="1" dirty="0">
                    <a:solidFill>
                      <a:schemeClr val="dk1"/>
                    </a:solidFill>
                    <a:latin typeface="Roboto"/>
                    <a:ea typeface="Roboto"/>
                    <a:cs typeface="Roboto"/>
                    <a:sym typeface="Roboto"/>
                  </a:rPr>
                </a:br>
                <a:r>
                  <a:rPr lang="en" sz="800" dirty="0">
                    <a:solidFill>
                      <a:schemeClr val="dk1"/>
                    </a:solidFill>
                    <a:latin typeface="Roboto"/>
                    <a:ea typeface="Roboto"/>
                    <a:cs typeface="Roboto"/>
                    <a:sym typeface="Roboto"/>
                  </a:rPr>
                  <a:t>Du behöver vara skjutledare minst tre gånger som längst </a:t>
                </a:r>
                <a:r>
                  <a:rPr lang="en" sz="800" b="1" dirty="0">
                    <a:solidFill>
                      <a:schemeClr val="dk1"/>
                    </a:solidFill>
                    <a:latin typeface="Roboto"/>
                    <a:ea typeface="Roboto"/>
                    <a:cs typeface="Roboto"/>
                    <a:sym typeface="Roboto"/>
                  </a:rPr>
                  <a:t>kalenderåret</a:t>
                </a:r>
                <a:r>
                  <a:rPr lang="en" sz="800" dirty="0">
                    <a:solidFill>
                      <a:schemeClr val="dk1"/>
                    </a:solidFill>
                    <a:latin typeface="Roboto"/>
                    <a:ea typeface="Roboto"/>
                    <a:cs typeface="Roboto"/>
                    <a:sym typeface="Roboto"/>
                  </a:rPr>
                  <a:t> </a:t>
                </a:r>
                <a:r>
                  <a:rPr lang="en" sz="800" b="1" dirty="0">
                    <a:solidFill>
                      <a:schemeClr val="dk1"/>
                    </a:solidFill>
                    <a:latin typeface="Roboto"/>
                    <a:ea typeface="Roboto"/>
                    <a:cs typeface="Roboto"/>
                    <a:sym typeface="Roboto"/>
                  </a:rPr>
                  <a:t>innan</a:t>
                </a:r>
                <a:r>
                  <a:rPr lang="en" sz="800" dirty="0">
                    <a:solidFill>
                      <a:schemeClr val="dk1"/>
                    </a:solidFill>
                    <a:latin typeface="Roboto"/>
                    <a:ea typeface="Roboto"/>
                    <a:cs typeface="Roboto"/>
                    <a:sym typeface="Roboto"/>
                  </a:rPr>
                  <a:t> innan förnyelsen.</a:t>
                </a:r>
                <a:endParaRPr sz="800" dirty="0">
                  <a:solidFill>
                    <a:schemeClr val="dk1"/>
                  </a:solidFill>
                  <a:latin typeface="Roboto"/>
                  <a:ea typeface="Roboto"/>
                  <a:cs typeface="Roboto"/>
                  <a:sym typeface="Roboto"/>
                </a:endParaRPr>
              </a:p>
            </p:txBody>
          </p:sp>
        </p:grpSp>
      </p:grpSp>
      <p:grpSp>
        <p:nvGrpSpPr>
          <p:cNvPr id="91" name="Google Shape;91;p15"/>
          <p:cNvGrpSpPr/>
          <p:nvPr/>
        </p:nvGrpSpPr>
        <p:grpSpPr>
          <a:xfrm>
            <a:off x="4467925" y="2593900"/>
            <a:ext cx="2323759" cy="2003875"/>
            <a:chOff x="2525593" y="2434374"/>
            <a:chExt cx="2323759" cy="2003875"/>
          </a:xfrm>
        </p:grpSpPr>
        <p:sp>
          <p:nvSpPr>
            <p:cNvPr id="92" name="Google Shape;92;p15"/>
            <p:cNvSpPr/>
            <p:nvPr/>
          </p:nvSpPr>
          <p:spPr>
            <a:xfrm>
              <a:off x="2890952" y="3079475"/>
              <a:ext cx="1958400" cy="133500"/>
            </a:xfrm>
            <a:prstGeom prst="rect">
              <a:avLst/>
            </a:prstGeom>
            <a:solidFill>
              <a:srgbClr val="0856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 name="Google Shape;93;p15"/>
            <p:cNvGrpSpPr/>
            <p:nvPr/>
          </p:nvGrpSpPr>
          <p:grpSpPr>
            <a:xfrm>
              <a:off x="2525593" y="2434374"/>
              <a:ext cx="2141351" cy="2003875"/>
              <a:chOff x="2525593" y="2434374"/>
              <a:chExt cx="2141351" cy="2003875"/>
            </a:xfrm>
          </p:grpSpPr>
          <p:sp>
            <p:nvSpPr>
              <p:cNvPr id="94" name="Google Shape;94;p15"/>
              <p:cNvSpPr txBox="1"/>
              <p:nvPr/>
            </p:nvSpPr>
            <p:spPr>
              <a:xfrm>
                <a:off x="2525593" y="2434374"/>
                <a:ext cx="1270500" cy="639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200" b="1">
                    <a:latin typeface="Roboto"/>
                    <a:ea typeface="Roboto"/>
                    <a:cs typeface="Roboto"/>
                    <a:sym typeface="Roboto"/>
                  </a:rPr>
                  <a:t>12 månader innan förnyelse</a:t>
                </a:r>
                <a:endParaRPr sz="1200" b="1">
                  <a:latin typeface="Roboto"/>
                  <a:ea typeface="Roboto"/>
                  <a:cs typeface="Roboto"/>
                  <a:sym typeface="Roboto"/>
                </a:endParaRPr>
              </a:p>
            </p:txBody>
          </p:sp>
          <p:grpSp>
            <p:nvGrpSpPr>
              <p:cNvPr id="95" name="Google Shape;95;p15"/>
              <p:cNvGrpSpPr/>
              <p:nvPr/>
            </p:nvGrpSpPr>
            <p:grpSpPr>
              <a:xfrm rot="10800000">
                <a:off x="2849073" y="3079467"/>
                <a:ext cx="92400" cy="411825"/>
                <a:chOff x="2070100" y="2563700"/>
                <a:chExt cx="92400" cy="411825"/>
              </a:xfrm>
            </p:grpSpPr>
            <p:cxnSp>
              <p:nvCxnSpPr>
                <p:cNvPr id="96" name="Google Shape;96;p15"/>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97" name="Google Shape;97;p15"/>
                <p:cNvSpPr/>
                <p:nvPr/>
              </p:nvSpPr>
              <p:spPr>
                <a:xfrm>
                  <a:off x="2070100"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 name="Google Shape;98;p15"/>
              <p:cNvSpPr txBox="1"/>
              <p:nvPr/>
            </p:nvSpPr>
            <p:spPr>
              <a:xfrm>
                <a:off x="2773344" y="3494449"/>
                <a:ext cx="1893600" cy="9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800" b="1">
                    <a:solidFill>
                      <a:schemeClr val="dk1"/>
                    </a:solidFill>
                    <a:latin typeface="Roboto"/>
                    <a:ea typeface="Roboto"/>
                    <a:cs typeface="Roboto"/>
                    <a:sym typeface="Roboto"/>
                  </a:rPr>
                  <a:t>Aktivitetskrav</a:t>
                </a:r>
                <a:endParaRPr sz="800" b="1">
                  <a:solidFill>
                    <a:schemeClr val="dk1"/>
                  </a:solidFill>
                  <a:latin typeface="Roboto"/>
                  <a:ea typeface="Roboto"/>
                  <a:cs typeface="Roboto"/>
                  <a:sym typeface="Roboto"/>
                </a:endParaRPr>
              </a:p>
              <a:p>
                <a:pPr marL="0" lvl="0" indent="0" algn="l" rtl="0">
                  <a:spcBef>
                    <a:spcPts val="0"/>
                  </a:spcBef>
                  <a:spcAft>
                    <a:spcPts val="1600"/>
                  </a:spcAft>
                  <a:buClr>
                    <a:schemeClr val="dk1"/>
                  </a:buClr>
                  <a:buSzPts val="1100"/>
                  <a:buFont typeface="Arial"/>
                  <a:buNone/>
                </a:pPr>
                <a:r>
                  <a:rPr lang="en" sz="800">
                    <a:solidFill>
                      <a:schemeClr val="dk1"/>
                    </a:solidFill>
                    <a:latin typeface="Roboto"/>
                    <a:ea typeface="Roboto"/>
                    <a:cs typeface="Roboto"/>
                    <a:sym typeface="Roboto"/>
                  </a:rPr>
                  <a:t>Du behöver träna eller tävla med vapnet vars tillstånd ska förnyas minst fyra (4) gånger även under </a:t>
                </a:r>
                <a:r>
                  <a:rPr lang="en" sz="800" b="1">
                    <a:solidFill>
                      <a:schemeClr val="dk1"/>
                    </a:solidFill>
                    <a:latin typeface="Roboto"/>
                    <a:ea typeface="Roboto"/>
                    <a:cs typeface="Roboto"/>
                    <a:sym typeface="Roboto"/>
                  </a:rPr>
                  <a:t>12</a:t>
                </a:r>
                <a:r>
                  <a:rPr lang="en" sz="800">
                    <a:solidFill>
                      <a:schemeClr val="dk1"/>
                    </a:solidFill>
                    <a:latin typeface="Roboto"/>
                    <a:ea typeface="Roboto"/>
                    <a:cs typeface="Roboto"/>
                    <a:sym typeface="Roboto"/>
                  </a:rPr>
                  <a:t>-månadersperioden innan förnyelsen.</a:t>
                </a:r>
                <a:br>
                  <a:rPr lang="en" sz="800">
                    <a:solidFill>
                      <a:schemeClr val="dk1"/>
                    </a:solidFill>
                    <a:latin typeface="Roboto"/>
                    <a:ea typeface="Roboto"/>
                    <a:cs typeface="Roboto"/>
                    <a:sym typeface="Roboto"/>
                  </a:rPr>
                </a:br>
                <a:endParaRPr sz="800">
                  <a:solidFill>
                    <a:schemeClr val="dk1"/>
                  </a:solidFill>
                  <a:latin typeface="Roboto"/>
                  <a:ea typeface="Roboto"/>
                  <a:cs typeface="Roboto"/>
                  <a:sym typeface="Roboto"/>
                </a:endParaRPr>
              </a:p>
            </p:txBody>
          </p:sp>
        </p:grpSp>
      </p:grpSp>
      <p:sp>
        <p:nvSpPr>
          <p:cNvPr id="99" name="Google Shape;99;p15"/>
          <p:cNvSpPr txBox="1"/>
          <p:nvPr/>
        </p:nvSpPr>
        <p:spPr>
          <a:xfrm>
            <a:off x="7829050" y="2593900"/>
            <a:ext cx="1270500" cy="639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200" b="1">
                <a:latin typeface="Roboto"/>
                <a:ea typeface="Roboto"/>
                <a:cs typeface="Roboto"/>
                <a:sym typeface="Roboto"/>
              </a:rPr>
              <a:t>4 veckor innan förnyelse</a:t>
            </a:r>
            <a:endParaRPr sz="1200" b="1">
              <a:latin typeface="Roboto"/>
              <a:ea typeface="Roboto"/>
              <a:cs typeface="Roboto"/>
              <a:sym typeface="Roboto"/>
            </a:endParaRPr>
          </a:p>
        </p:txBody>
      </p:sp>
      <p:grpSp>
        <p:nvGrpSpPr>
          <p:cNvPr id="100" name="Google Shape;100;p15"/>
          <p:cNvGrpSpPr/>
          <p:nvPr/>
        </p:nvGrpSpPr>
        <p:grpSpPr>
          <a:xfrm rot="10800000">
            <a:off x="8494630" y="3233793"/>
            <a:ext cx="92400" cy="411825"/>
            <a:chOff x="2070100" y="2563700"/>
            <a:chExt cx="92400" cy="411825"/>
          </a:xfrm>
        </p:grpSpPr>
        <p:cxnSp>
          <p:nvCxnSpPr>
            <p:cNvPr id="101" name="Google Shape;101;p15"/>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102" name="Google Shape;102;p15"/>
            <p:cNvSpPr/>
            <p:nvPr/>
          </p:nvSpPr>
          <p:spPr>
            <a:xfrm>
              <a:off x="2070100"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5"/>
          <p:cNvSpPr txBox="1"/>
          <p:nvPr/>
        </p:nvSpPr>
        <p:spPr>
          <a:xfrm>
            <a:off x="7535675" y="3598975"/>
            <a:ext cx="15255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a:solidFill>
                  <a:schemeClr val="dk1"/>
                </a:solidFill>
                <a:latin typeface="Roboto"/>
                <a:ea typeface="Roboto"/>
                <a:cs typeface="Roboto"/>
                <a:sym typeface="Roboto"/>
              </a:rPr>
              <a:t>För sent att söka!</a:t>
            </a:r>
            <a:endParaRPr sz="800" b="1">
              <a:solidFill>
                <a:schemeClr val="dk1"/>
              </a:solidFill>
              <a:latin typeface="Roboto"/>
              <a:ea typeface="Roboto"/>
              <a:cs typeface="Roboto"/>
              <a:sym typeface="Roboto"/>
            </a:endParaRPr>
          </a:p>
          <a:p>
            <a:pPr marL="0" lvl="0" indent="0" algn="l" rtl="0">
              <a:spcBef>
                <a:spcPts val="0"/>
              </a:spcBef>
              <a:spcAft>
                <a:spcPts val="1600"/>
              </a:spcAft>
              <a:buNone/>
            </a:pPr>
            <a:r>
              <a:rPr lang="en" sz="800">
                <a:solidFill>
                  <a:schemeClr val="dk1"/>
                </a:solidFill>
                <a:latin typeface="Roboto"/>
                <a:ea typeface="Roboto"/>
                <a:cs typeface="Roboto"/>
                <a:sym typeface="Roboto"/>
              </a:rPr>
              <a:t>Absolut sista dagen Polisen ska ha din ansökan om förnyat tillstånd är fyra veckor innan ditt tillstånd går ut. Ansök mycket tidigare än så! Föreningsintyget kan släpa lite, men ansökan måste vara Polisen tillhanda i tid.</a:t>
            </a:r>
            <a:endParaRPr/>
          </a:p>
        </p:txBody>
      </p:sp>
      <p:sp>
        <p:nvSpPr>
          <p:cNvPr id="3" name="textruta 2">
            <a:extLst>
              <a:ext uri="{FF2B5EF4-FFF2-40B4-BE49-F238E27FC236}">
                <a16:creationId xmlns:a16="http://schemas.microsoft.com/office/drawing/2014/main" id="{B8E5F73C-EADB-6337-2502-3A64CDD27295}"/>
              </a:ext>
            </a:extLst>
          </p:cNvPr>
          <p:cNvSpPr txBox="1"/>
          <p:nvPr/>
        </p:nvSpPr>
        <p:spPr>
          <a:xfrm>
            <a:off x="4714728" y="1904499"/>
            <a:ext cx="1871030" cy="1046440"/>
          </a:xfrm>
          <a:prstGeom prst="rect">
            <a:avLst/>
          </a:prstGeom>
          <a:noFill/>
        </p:spPr>
        <p:txBody>
          <a:bodyPr wrap="square">
            <a:spAutoFit/>
          </a:bodyPr>
          <a:lstStyle/>
          <a:p>
            <a:r>
              <a:rPr kumimoji="0" lang="en" sz="800" b="1" i="0" u="none" strike="noStrike" kern="0" cap="none" spc="0" normalizeH="0" baseline="0" noProof="0" dirty="0">
                <a:ln>
                  <a:noFill/>
                </a:ln>
                <a:solidFill>
                  <a:srgbClr val="000000"/>
                </a:solidFill>
                <a:effectLst/>
                <a:uLnTx/>
                <a:uFillTx/>
                <a:latin typeface="Roboto"/>
                <a:ea typeface="Roboto"/>
                <a:cs typeface="Roboto"/>
                <a:sym typeface="Roboto"/>
              </a:rPr>
              <a:t>Kompetenskrav</a:t>
            </a:r>
            <a:br>
              <a:rPr kumimoji="0" lang="en" sz="800" b="1" i="0" u="none" strike="noStrike" kern="0" cap="none" spc="0" normalizeH="0" baseline="0" noProof="0" dirty="0">
                <a:ln>
                  <a:noFill/>
                </a:ln>
                <a:solidFill>
                  <a:srgbClr val="000000"/>
                </a:solidFill>
                <a:effectLst/>
                <a:uLnTx/>
                <a:uFillTx/>
                <a:latin typeface="Roboto"/>
                <a:ea typeface="Roboto"/>
                <a:cs typeface="Roboto"/>
                <a:sym typeface="Roboto"/>
              </a:rPr>
            </a:br>
            <a:r>
              <a:rPr kumimoji="0" lang="en" sz="800" b="0" i="0" u="none" strike="noStrike" kern="0" cap="none" spc="0" normalizeH="0" baseline="0" noProof="0" dirty="0">
                <a:ln>
                  <a:noFill/>
                </a:ln>
                <a:solidFill>
                  <a:srgbClr val="000000"/>
                </a:solidFill>
                <a:effectLst/>
                <a:uLnTx/>
                <a:uFillTx/>
                <a:latin typeface="Roboto"/>
                <a:ea typeface="Roboto"/>
                <a:cs typeface="Roboto"/>
                <a:sym typeface="Roboto"/>
              </a:rPr>
              <a:t>Du behöver skjuta guldfordringarna (3 precision, 3 tillämpningsserier) varje år. De godkända serierna får inte vara  mer än 12 månader gamla.</a:t>
            </a:r>
            <a:br>
              <a:rPr kumimoji="0" lang="en" sz="800" b="0" i="0" u="none" strike="noStrike" kern="0" cap="none" spc="0" normalizeH="0" baseline="0" noProof="0" dirty="0">
                <a:ln>
                  <a:noFill/>
                </a:ln>
                <a:solidFill>
                  <a:srgbClr val="000000"/>
                </a:solidFill>
                <a:effectLst/>
                <a:uLnTx/>
                <a:uFillTx/>
                <a:latin typeface="Roboto"/>
                <a:ea typeface="Roboto"/>
                <a:cs typeface="Roboto"/>
                <a:sym typeface="Roboto"/>
              </a:rPr>
            </a:br>
            <a:br>
              <a:rPr kumimoji="0" lang="en" sz="800" b="0" i="0" u="none" strike="noStrike" kern="0" cap="none" spc="0" normalizeH="0" baseline="0" noProof="0" dirty="0">
                <a:ln>
                  <a:noFill/>
                </a:ln>
                <a:solidFill>
                  <a:srgbClr val="000000"/>
                </a:solidFill>
                <a:effectLst/>
                <a:uLnTx/>
                <a:uFillTx/>
                <a:latin typeface="Roboto"/>
                <a:ea typeface="Roboto"/>
                <a:cs typeface="Roboto"/>
                <a:sym typeface="Roboto"/>
              </a:rPr>
            </a:br>
            <a:endParaRPr lang="sv-S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Kraven</a:t>
            </a:r>
            <a:endParaRPr/>
          </a:p>
        </p:txBody>
      </p:sp>
      <p:sp>
        <p:nvSpPr>
          <p:cNvPr id="109" name="Google Shape;109;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I huvudsak har vi att förhålla oss till tre olika sorters krav. Dessa är:</a:t>
            </a:r>
            <a:endParaRPr/>
          </a:p>
          <a:p>
            <a:pPr marL="457200" lvl="0" indent="-342900" algn="l" rtl="0">
              <a:spcBef>
                <a:spcPts val="1200"/>
              </a:spcBef>
              <a:spcAft>
                <a:spcPts val="0"/>
              </a:spcAft>
              <a:buSzPts val="1800"/>
              <a:buChar char="●"/>
            </a:pPr>
            <a:r>
              <a:rPr lang="en"/>
              <a:t>Kompetenskrav, som kommer från förbunden</a:t>
            </a:r>
            <a:endParaRPr/>
          </a:p>
          <a:p>
            <a:pPr marL="457200" lvl="0" indent="-342900" algn="l" rtl="0">
              <a:spcBef>
                <a:spcPts val="0"/>
              </a:spcBef>
              <a:spcAft>
                <a:spcPts val="0"/>
              </a:spcAft>
              <a:buSzPts val="1800"/>
              <a:buChar char="●"/>
            </a:pPr>
            <a:r>
              <a:rPr lang="en"/>
              <a:t>Föreningskrav, som kommer från föreningen</a:t>
            </a:r>
            <a:endParaRPr/>
          </a:p>
          <a:p>
            <a:pPr marL="457200" lvl="0" indent="-342900" algn="l" rtl="0">
              <a:spcBef>
                <a:spcPts val="0"/>
              </a:spcBef>
              <a:spcAft>
                <a:spcPts val="0"/>
              </a:spcAft>
              <a:buSzPts val="1800"/>
              <a:buChar char="●"/>
            </a:pPr>
            <a:r>
              <a:rPr lang="en"/>
              <a:t>Aktivitetskrav, som kommer från Polisen</a:t>
            </a:r>
            <a:endParaRPr/>
          </a:p>
          <a:p>
            <a:pPr marL="0" lvl="0" indent="0" algn="l" rtl="0">
              <a:spcBef>
                <a:spcPts val="1200"/>
              </a:spcBef>
              <a:spcAft>
                <a:spcPts val="0"/>
              </a:spcAft>
              <a:buNone/>
            </a:pPr>
            <a:r>
              <a:rPr lang="en"/>
              <a:t>Dessa samspelar i viss utsträckning och de olika organisationerna har påverkat (och påverkar fortsatt) varandra genom dialog. Men oavsett det gäller allihop.</a:t>
            </a:r>
            <a:endParaRPr/>
          </a:p>
          <a:p>
            <a:pPr marL="0" lvl="0" indent="0" algn="l" rtl="0">
              <a:spcBef>
                <a:spcPts val="1200"/>
              </a:spcBef>
              <a:spcAft>
                <a:spcPts val="1200"/>
              </a:spcAft>
              <a:buNone/>
            </a:pPr>
            <a:r>
              <a:rPr lang="en"/>
              <a:t>Polisen kontrollerar naturligtvis även vandel och ålder.</a:t>
            </a:r>
            <a:endParaRPr/>
          </a:p>
        </p:txBody>
      </p:sp>
      <p:pic>
        <p:nvPicPr>
          <p:cNvPr id="110" name="Google Shape;110;p16"/>
          <p:cNvPicPr preferRelativeResize="0"/>
          <p:nvPr/>
        </p:nvPicPr>
        <p:blipFill>
          <a:blip r:embed="rId3">
            <a:alphaModFix/>
          </a:blip>
          <a:stretch>
            <a:fillRect/>
          </a:stretch>
        </p:blipFill>
        <p:spPr>
          <a:xfrm>
            <a:off x="8343596" y="445025"/>
            <a:ext cx="488704" cy="572700"/>
          </a:xfrm>
          <a:prstGeom prst="rect">
            <a:avLst/>
          </a:prstGeom>
          <a:noFill/>
          <a:ln>
            <a:noFill/>
          </a:ln>
        </p:spPr>
      </p:pic>
      <p:sp>
        <p:nvSpPr>
          <p:cNvPr id="111" name="Google Shape;111;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Förbundets krav för förnyelse</a:t>
            </a:r>
            <a:endParaRPr/>
          </a:p>
        </p:txBody>
      </p:sp>
      <p:sp>
        <p:nvSpPr>
          <p:cNvPr id="117" name="Google Shape;117;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dirty="0"/>
              <a:t>Kompetens - uppfyllda guldfordringar någon gång under de två senaste kalenderåren.</a:t>
            </a:r>
            <a:endParaRPr dirty="0"/>
          </a:p>
          <a:p>
            <a:pPr marL="0" lvl="0" indent="0" algn="l" rtl="0">
              <a:spcBef>
                <a:spcPts val="1200"/>
              </a:spcBef>
              <a:spcAft>
                <a:spcPts val="0"/>
              </a:spcAft>
              <a:buNone/>
            </a:pPr>
            <a:r>
              <a:rPr lang="en" dirty="0"/>
              <a:t>För precisionsskytte betyder detta tre serier precision och tre tillämpningsserier, alla med krav för guldmärke enligt Skjuthandboken.</a:t>
            </a:r>
            <a:endParaRPr dirty="0"/>
          </a:p>
          <a:p>
            <a:pPr marL="0" lvl="0" indent="0" algn="l" rtl="0">
              <a:spcBef>
                <a:spcPts val="1200"/>
              </a:spcBef>
              <a:spcAft>
                <a:spcPts val="0"/>
              </a:spcAft>
              <a:buNone/>
            </a:pPr>
            <a:r>
              <a:rPr lang="en" dirty="0"/>
              <a:t>Det finns även andra fordringar som kan uppfyllas i fält, PPC och andra grenar, men det finns inga genvägar. Guldfordringar ska inte blandas ihop med guldmärken eller guldmedaljer, de är helt andra saker.</a:t>
            </a:r>
            <a:endParaRPr dirty="0"/>
          </a:p>
          <a:p>
            <a:pPr marL="0" lvl="0" indent="0" algn="l" rtl="0">
              <a:spcBef>
                <a:spcPts val="1200"/>
              </a:spcBef>
              <a:spcAft>
                <a:spcPts val="1200"/>
              </a:spcAft>
              <a:buNone/>
            </a:pPr>
            <a:r>
              <a:rPr lang="en" dirty="0"/>
              <a:t>OBS! - Föreningen ställer högre krav. Se nästa sida.</a:t>
            </a:r>
            <a:endParaRPr dirty="0"/>
          </a:p>
        </p:txBody>
      </p:sp>
      <p:pic>
        <p:nvPicPr>
          <p:cNvPr id="118" name="Google Shape;118;p17"/>
          <p:cNvPicPr preferRelativeResize="0"/>
          <p:nvPr/>
        </p:nvPicPr>
        <p:blipFill>
          <a:blip r:embed="rId3">
            <a:alphaModFix/>
          </a:blip>
          <a:stretch>
            <a:fillRect/>
          </a:stretch>
        </p:blipFill>
        <p:spPr>
          <a:xfrm>
            <a:off x="8343596" y="445025"/>
            <a:ext cx="488704" cy="572700"/>
          </a:xfrm>
          <a:prstGeom prst="rect">
            <a:avLst/>
          </a:prstGeom>
          <a:noFill/>
          <a:ln>
            <a:noFill/>
          </a:ln>
        </p:spPr>
      </p:pic>
      <p:sp>
        <p:nvSpPr>
          <p:cNvPr id="119" name="Google Shape;119;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8"/>
          <p:cNvSpPr txBox="1">
            <a:spLocks noGrp="1"/>
          </p:cNvSpPr>
          <p:nvPr>
            <p:ph type="body" idx="1"/>
          </p:nvPr>
        </p:nvSpPr>
        <p:spPr>
          <a:xfrm>
            <a:off x="311700" y="1152475"/>
            <a:ext cx="8520600" cy="3632100"/>
          </a:xfrm>
          <a:prstGeom prst="rect">
            <a:avLst/>
          </a:prstGeom>
        </p:spPr>
        <p:txBody>
          <a:bodyPr spcFirstLastPara="1" wrap="square" lIns="91425" tIns="91425" rIns="91425" bIns="91425" anchor="t" anchorCtr="0">
            <a:normAutofit fontScale="85000" lnSpcReduction="10000"/>
          </a:bodyPr>
          <a:lstStyle/>
          <a:p>
            <a:pPr marL="457200" lvl="0" indent="-334327" algn="l" rtl="0">
              <a:spcBef>
                <a:spcPts val="0"/>
              </a:spcBef>
              <a:spcAft>
                <a:spcPts val="0"/>
              </a:spcAft>
              <a:buSzPct val="100000"/>
              <a:buChar char="●"/>
            </a:pPr>
            <a:r>
              <a:rPr lang="en" dirty="0"/>
              <a:t>God vandel - hotfullt eller avsiktligt bedrägligt beteende, olydnad mot skjutledare, flagranta (eller upprepade) brott mot säkerheten kan inte accepteras. Tänk på vad som lärts ut under utbildningen för pistolskyttekortet: säkerhet, etik, moral, hederlighet och sportslighet är centrala.</a:t>
            </a:r>
            <a:endParaRPr dirty="0"/>
          </a:p>
          <a:p>
            <a:pPr marL="457200" lvl="0" indent="-334327" algn="l" rtl="0">
              <a:spcBef>
                <a:spcPts val="0"/>
              </a:spcBef>
              <a:spcAft>
                <a:spcPts val="0"/>
              </a:spcAft>
              <a:buSzPct val="100000"/>
              <a:buChar char="●"/>
            </a:pPr>
            <a:r>
              <a:rPr lang="en" dirty="0"/>
              <a:t>Medlemsskap - kontinuerligt medlemskap och betalda avgifter. Föreningen ger endast föreningsintyg till medlemmar som är huvudmedlem i HJVF för det förbund vars reglemente vapnet skall användas inom.</a:t>
            </a:r>
            <a:endParaRPr dirty="0"/>
          </a:p>
          <a:p>
            <a:pPr lvl="0" indent="-334327">
              <a:buSzPct val="100000"/>
            </a:pPr>
            <a:r>
              <a:rPr lang="en" dirty="0"/>
              <a:t>Kompetens - uppfyllda guldfordringar någon gång under de senaste tolv månaderna.</a:t>
            </a:r>
            <a:endParaRPr dirty="0"/>
          </a:p>
          <a:p>
            <a:pPr marL="457200" lvl="0" indent="-334327" algn="l" rtl="0">
              <a:spcBef>
                <a:spcPts val="0"/>
              </a:spcBef>
              <a:spcAft>
                <a:spcPts val="0"/>
              </a:spcAft>
              <a:buSzPct val="100000"/>
              <a:buChar char="●"/>
            </a:pPr>
            <a:r>
              <a:rPr lang="en" dirty="0"/>
              <a:t>Föreningsaktiviteter - minst tre skjutledarpass innevarande eller föregående kalenderår. Det går inte att ta ett eller två pass om året, alla passen ska vara samma år. Att leda en klubbtävling räknas också som ett skjutledarpass. </a:t>
            </a:r>
            <a:endParaRPr dirty="0"/>
          </a:p>
          <a:p>
            <a:pPr marL="0" lvl="0" indent="0" algn="l" rtl="0">
              <a:spcBef>
                <a:spcPts val="1200"/>
              </a:spcBef>
              <a:spcAft>
                <a:spcPts val="1200"/>
              </a:spcAft>
              <a:buNone/>
            </a:pPr>
            <a:r>
              <a:rPr lang="en" sz="1200" dirty="0"/>
              <a:t>Undantag från den sista punkten kan göras i mycket sällsynta fall för medlemmar som är engagerade i föreningens arbete på annat vis, t.ex. i Styrelsen, eller genom betydande arbetsinsatser av annat slag. Undantag skall godkännas i förväg av Pistolsektionens styrelse.</a:t>
            </a:r>
            <a:endParaRPr sz="1200" dirty="0"/>
          </a:p>
        </p:txBody>
      </p:sp>
      <p:sp>
        <p:nvSpPr>
          <p:cNvPr id="125" name="Google Shape;125;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Föreningens krav för förnyelse</a:t>
            </a:r>
            <a:endParaRPr/>
          </a:p>
        </p:txBody>
      </p:sp>
      <p:pic>
        <p:nvPicPr>
          <p:cNvPr id="126" name="Google Shape;126;p18"/>
          <p:cNvPicPr preferRelativeResize="0"/>
          <p:nvPr/>
        </p:nvPicPr>
        <p:blipFill>
          <a:blip r:embed="rId3">
            <a:alphaModFix/>
          </a:blip>
          <a:stretch>
            <a:fillRect/>
          </a:stretch>
        </p:blipFill>
        <p:spPr>
          <a:xfrm>
            <a:off x="8343596" y="445025"/>
            <a:ext cx="488704" cy="572700"/>
          </a:xfrm>
          <a:prstGeom prst="rect">
            <a:avLst/>
          </a:prstGeom>
          <a:noFill/>
          <a:ln>
            <a:noFill/>
          </a:ln>
        </p:spPr>
      </p:pic>
      <p:sp>
        <p:nvSpPr>
          <p:cNvPr id="127" name="Google Shape;127;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Polisens krav för förnyelse</a:t>
            </a:r>
            <a:endParaRPr/>
          </a:p>
        </p:txBody>
      </p:sp>
      <p:sp>
        <p:nvSpPr>
          <p:cNvPr id="133" name="Google Shape;133;p19"/>
          <p:cNvSpPr txBox="1">
            <a:spLocks noGrp="1"/>
          </p:cNvSpPr>
          <p:nvPr>
            <p:ph type="body" idx="1"/>
          </p:nvPr>
        </p:nvSpPr>
        <p:spPr>
          <a:xfrm>
            <a:off x="311700" y="1152475"/>
            <a:ext cx="8520600" cy="1558500"/>
          </a:xfrm>
          <a:prstGeom prst="rect">
            <a:avLst/>
          </a:prstGeom>
        </p:spPr>
        <p:txBody>
          <a:bodyPr spcFirstLastPara="1" wrap="square" lIns="91425" tIns="91425" rIns="91425" bIns="91425" anchor="t" anchorCtr="0">
            <a:normAutofit fontScale="77500" lnSpcReduction="20000"/>
          </a:bodyPr>
          <a:lstStyle/>
          <a:p>
            <a:pPr marL="457200" lvl="0" indent="-325755" algn="l" rtl="0">
              <a:spcBef>
                <a:spcPts val="0"/>
              </a:spcBef>
              <a:spcAft>
                <a:spcPts val="0"/>
              </a:spcAft>
              <a:buSzPct val="100000"/>
              <a:buChar char="●"/>
            </a:pPr>
            <a:r>
              <a:rPr lang="en"/>
              <a:t>Myndig, god vandel - kontrolleras mot register.</a:t>
            </a:r>
            <a:endParaRPr/>
          </a:p>
          <a:p>
            <a:pPr marL="457200" lvl="0" indent="-325755" algn="l" rtl="0">
              <a:spcBef>
                <a:spcPts val="0"/>
              </a:spcBef>
              <a:spcAft>
                <a:spcPts val="0"/>
              </a:spcAft>
              <a:buSzPct val="100000"/>
              <a:buChar char="●"/>
            </a:pPr>
            <a:r>
              <a:rPr lang="en"/>
              <a:t>Behov - definierat genom lägsta tillåtna aktivitet. Det vill säga: ett aktivitetskrav. Är man inte aktiv skytt saknas behov av vapen. Kontrolleras genom föreningens intygande, dvs föreningsintyget. Vid tveksamhet eller stickprovskontroll kan polisen begära ut underlag.</a:t>
            </a:r>
            <a:endParaRPr/>
          </a:p>
          <a:p>
            <a:pPr marL="0" lvl="0" indent="0" algn="l" rtl="0">
              <a:spcBef>
                <a:spcPts val="1200"/>
              </a:spcBef>
              <a:spcAft>
                <a:spcPts val="1200"/>
              </a:spcAft>
              <a:buNone/>
            </a:pPr>
            <a:r>
              <a:rPr lang="en"/>
              <a:t>Aktivitetskraven intygas på två olika ställen i föreningsintyget:</a:t>
            </a:r>
            <a:endParaRPr/>
          </a:p>
        </p:txBody>
      </p:sp>
      <p:pic>
        <p:nvPicPr>
          <p:cNvPr id="134" name="Google Shape;134;p19"/>
          <p:cNvPicPr preferRelativeResize="0"/>
          <p:nvPr/>
        </p:nvPicPr>
        <p:blipFill>
          <a:blip r:embed="rId3">
            <a:alphaModFix/>
          </a:blip>
          <a:stretch>
            <a:fillRect/>
          </a:stretch>
        </p:blipFill>
        <p:spPr>
          <a:xfrm>
            <a:off x="8343596" y="445025"/>
            <a:ext cx="488704" cy="572700"/>
          </a:xfrm>
          <a:prstGeom prst="rect">
            <a:avLst/>
          </a:prstGeom>
          <a:noFill/>
          <a:ln>
            <a:noFill/>
          </a:ln>
        </p:spPr>
      </p:pic>
      <p:sp>
        <p:nvSpPr>
          <p:cNvPr id="135" name="Google Shape;135;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a:t>
            </a:fld>
            <a:endParaRPr/>
          </a:p>
        </p:txBody>
      </p:sp>
      <p:pic>
        <p:nvPicPr>
          <p:cNvPr id="136" name="Google Shape;136;p19"/>
          <p:cNvPicPr preferRelativeResize="0"/>
          <p:nvPr/>
        </p:nvPicPr>
        <p:blipFill>
          <a:blip r:embed="rId4">
            <a:alphaModFix/>
          </a:blip>
          <a:stretch>
            <a:fillRect/>
          </a:stretch>
        </p:blipFill>
        <p:spPr>
          <a:xfrm>
            <a:off x="1015025" y="2751475"/>
            <a:ext cx="4405186" cy="269825"/>
          </a:xfrm>
          <a:prstGeom prst="rect">
            <a:avLst/>
          </a:prstGeom>
          <a:noFill/>
          <a:ln>
            <a:noFill/>
          </a:ln>
        </p:spPr>
      </p:pic>
      <p:pic>
        <p:nvPicPr>
          <p:cNvPr id="137" name="Google Shape;137;p19"/>
          <p:cNvPicPr preferRelativeResize="0"/>
          <p:nvPr/>
        </p:nvPicPr>
        <p:blipFill>
          <a:blip r:embed="rId5">
            <a:alphaModFix/>
          </a:blip>
          <a:stretch>
            <a:fillRect/>
          </a:stretch>
        </p:blipFill>
        <p:spPr>
          <a:xfrm>
            <a:off x="1015025" y="3433305"/>
            <a:ext cx="6132274" cy="366200"/>
          </a:xfrm>
          <a:prstGeom prst="rect">
            <a:avLst/>
          </a:prstGeom>
          <a:noFill/>
          <a:ln>
            <a:noFill/>
          </a:ln>
        </p:spPr>
      </p:pic>
      <p:sp>
        <p:nvSpPr>
          <p:cNvPr id="138" name="Google Shape;138;p19"/>
          <p:cNvSpPr txBox="1"/>
          <p:nvPr/>
        </p:nvSpPr>
        <p:spPr>
          <a:xfrm>
            <a:off x="311700" y="4079550"/>
            <a:ext cx="8031900" cy="58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200">
                <a:solidFill>
                  <a:schemeClr val="dk2"/>
                </a:solidFill>
              </a:rPr>
              <a:t>Undantag kan enligt FAPen göras från aktivitetskraven, men det är helt och hållet Polisens beslut och sannolikt </a:t>
            </a:r>
            <a:r>
              <a:rPr lang="en" sz="1200" i="1">
                <a:solidFill>
                  <a:schemeClr val="dk2"/>
                </a:solidFill>
              </a:rPr>
              <a:t>mycket</a:t>
            </a:r>
            <a:r>
              <a:rPr lang="en" sz="1200">
                <a:solidFill>
                  <a:schemeClr val="dk2"/>
                </a:solidFill>
              </a:rPr>
              <a:t> ovanligt. Covid stängde många banor och Polisen såg inte detta som giltigt skäl till undantag.</a:t>
            </a:r>
            <a:endParaRPr/>
          </a:p>
        </p:txBody>
      </p:sp>
      <p:sp>
        <p:nvSpPr>
          <p:cNvPr id="139" name="Google Shape;139;p19"/>
          <p:cNvSpPr txBox="1"/>
          <p:nvPr/>
        </p:nvSpPr>
        <p:spPr>
          <a:xfrm>
            <a:off x="311700" y="3013069"/>
            <a:ext cx="3000000" cy="415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500">
                <a:solidFill>
                  <a:schemeClr val="dk2"/>
                </a:solidFill>
              </a:rPr>
              <a:t>Samt:</a:t>
            </a:r>
            <a:endParaRPr sz="15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Vad Polisens aktivitetskrav betyder</a:t>
            </a:r>
            <a:endParaRPr/>
          </a:p>
        </p:txBody>
      </p:sp>
      <p:sp>
        <p:nvSpPr>
          <p:cNvPr id="145" name="Google Shape;145;p20"/>
          <p:cNvSpPr txBox="1">
            <a:spLocks noGrp="1"/>
          </p:cNvSpPr>
          <p:nvPr>
            <p:ph type="body" idx="1"/>
          </p:nvPr>
        </p:nvSpPr>
        <p:spPr>
          <a:xfrm>
            <a:off x="476900" y="1555375"/>
            <a:ext cx="8355300" cy="3936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1200"/>
              </a:spcAft>
              <a:buNone/>
            </a:pPr>
            <a:r>
              <a:rPr lang="en"/>
              <a:t>Ovanstående beskrivs på följande sätt i </a:t>
            </a:r>
            <a:r>
              <a:rPr lang="en" u="sng">
                <a:solidFill>
                  <a:schemeClr val="hlink"/>
                </a:solidFill>
                <a:hlinkClick r:id="rId3"/>
              </a:rPr>
              <a:t>FAP 551-3</a:t>
            </a:r>
            <a:r>
              <a:rPr lang="en"/>
              <a:t>:</a:t>
            </a:r>
            <a:endParaRPr/>
          </a:p>
        </p:txBody>
      </p:sp>
      <p:pic>
        <p:nvPicPr>
          <p:cNvPr id="146" name="Google Shape;146;p20"/>
          <p:cNvPicPr preferRelativeResize="0"/>
          <p:nvPr/>
        </p:nvPicPr>
        <p:blipFill>
          <a:blip r:embed="rId4">
            <a:alphaModFix/>
          </a:blip>
          <a:stretch>
            <a:fillRect/>
          </a:stretch>
        </p:blipFill>
        <p:spPr>
          <a:xfrm>
            <a:off x="8343596" y="445025"/>
            <a:ext cx="488704" cy="572700"/>
          </a:xfrm>
          <a:prstGeom prst="rect">
            <a:avLst/>
          </a:prstGeom>
          <a:noFill/>
          <a:ln>
            <a:noFill/>
          </a:ln>
        </p:spPr>
      </p:pic>
      <p:sp>
        <p:nvSpPr>
          <p:cNvPr id="147" name="Google Shape;147;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a:t>
            </a:fld>
            <a:endParaRPr/>
          </a:p>
        </p:txBody>
      </p:sp>
      <p:pic>
        <p:nvPicPr>
          <p:cNvPr id="148" name="Google Shape;148;p20"/>
          <p:cNvPicPr preferRelativeResize="0"/>
          <p:nvPr/>
        </p:nvPicPr>
        <p:blipFill>
          <a:blip r:embed="rId5">
            <a:alphaModFix/>
          </a:blip>
          <a:stretch>
            <a:fillRect/>
          </a:stretch>
        </p:blipFill>
        <p:spPr>
          <a:xfrm>
            <a:off x="447875" y="1183600"/>
            <a:ext cx="4405186" cy="269825"/>
          </a:xfrm>
          <a:prstGeom prst="rect">
            <a:avLst/>
          </a:prstGeom>
          <a:noFill/>
          <a:ln>
            <a:noFill/>
          </a:ln>
        </p:spPr>
      </p:pic>
      <p:pic>
        <p:nvPicPr>
          <p:cNvPr id="149" name="Google Shape;149;p20"/>
          <p:cNvPicPr preferRelativeResize="0"/>
          <p:nvPr/>
        </p:nvPicPr>
        <p:blipFill>
          <a:blip r:embed="rId6">
            <a:alphaModFix/>
          </a:blip>
          <a:stretch>
            <a:fillRect/>
          </a:stretch>
        </p:blipFill>
        <p:spPr>
          <a:xfrm>
            <a:off x="447875" y="3080830"/>
            <a:ext cx="6132274" cy="366200"/>
          </a:xfrm>
          <a:prstGeom prst="rect">
            <a:avLst/>
          </a:prstGeom>
          <a:noFill/>
          <a:ln>
            <a:noFill/>
          </a:ln>
        </p:spPr>
      </p:pic>
      <p:sp>
        <p:nvSpPr>
          <p:cNvPr id="150" name="Google Shape;150;p20"/>
          <p:cNvSpPr/>
          <p:nvPr/>
        </p:nvSpPr>
        <p:spPr>
          <a:xfrm>
            <a:off x="740562" y="1985350"/>
            <a:ext cx="6679500" cy="883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Under de senaste sex månaderna ha deltagit i sammanslutningens skjutningar (träning eller tävling) och/eller representerat sammanslutningen i</a:t>
            </a:r>
            <a:endParaRPr/>
          </a:p>
          <a:p>
            <a:pPr marL="0" lvl="0" indent="0" algn="l" rtl="0">
              <a:spcBef>
                <a:spcPts val="0"/>
              </a:spcBef>
              <a:spcAft>
                <a:spcPts val="0"/>
              </a:spcAft>
              <a:buNone/>
            </a:pPr>
            <a:r>
              <a:rPr lang="en"/>
              <a:t>externa tävlingar, sammantaget i genomsnitt minst en gång per månad.</a:t>
            </a:r>
            <a:endParaRPr/>
          </a:p>
        </p:txBody>
      </p:sp>
      <p:sp>
        <p:nvSpPr>
          <p:cNvPr id="151" name="Google Shape;151;p20"/>
          <p:cNvSpPr txBox="1">
            <a:spLocks noGrp="1"/>
          </p:cNvSpPr>
          <p:nvPr>
            <p:ph type="body" idx="1"/>
          </p:nvPr>
        </p:nvSpPr>
        <p:spPr>
          <a:xfrm>
            <a:off x="476900" y="3478425"/>
            <a:ext cx="8355300" cy="3936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1200"/>
              </a:spcAft>
              <a:buNone/>
            </a:pPr>
            <a:r>
              <a:rPr lang="en"/>
              <a:t>Ovanstående beskrivs på följande sätt i </a:t>
            </a:r>
            <a:r>
              <a:rPr lang="en" u="sng">
                <a:solidFill>
                  <a:schemeClr val="hlink"/>
                </a:solidFill>
                <a:hlinkClick r:id="rId3"/>
              </a:rPr>
              <a:t>FAP 551-3</a:t>
            </a:r>
            <a:r>
              <a:rPr lang="en"/>
              <a:t>:</a:t>
            </a:r>
            <a:endParaRPr/>
          </a:p>
        </p:txBody>
      </p:sp>
      <p:sp>
        <p:nvSpPr>
          <p:cNvPr id="152" name="Google Shape;152;p20"/>
          <p:cNvSpPr/>
          <p:nvPr/>
        </p:nvSpPr>
        <p:spPr>
          <a:xfrm>
            <a:off x="740562" y="3872025"/>
            <a:ext cx="6679500" cy="883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 kan visa att han eller hon har tränat eller tävlat med sökt vapen minst fyra gånger per år de senaste två åren.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SPSFs tolkning av Polisens aktivitetskrav</a:t>
            </a:r>
            <a:endParaRPr/>
          </a:p>
        </p:txBody>
      </p:sp>
      <p:sp>
        <p:nvSpPr>
          <p:cNvPr id="158" name="Google Shape;158;p21"/>
          <p:cNvSpPr txBox="1">
            <a:spLocks noGrp="1"/>
          </p:cNvSpPr>
          <p:nvPr>
            <p:ph type="body" idx="1"/>
          </p:nvPr>
        </p:nvSpPr>
        <p:spPr>
          <a:xfrm>
            <a:off x="476900" y="1238900"/>
            <a:ext cx="7630500" cy="3540600"/>
          </a:xfrm>
          <a:prstGeom prst="rect">
            <a:avLst/>
          </a:prstGeom>
        </p:spPr>
        <p:txBody>
          <a:bodyPr spcFirstLastPara="1" wrap="square" lIns="91425" tIns="91425" rIns="91425" bIns="91425" anchor="t" anchorCtr="0">
            <a:normAutofit fontScale="70000" lnSpcReduction="20000"/>
          </a:bodyPr>
          <a:lstStyle/>
          <a:p>
            <a:pPr marL="457200" lvl="0" indent="-308610" algn="l" rtl="0">
              <a:spcBef>
                <a:spcPts val="0"/>
              </a:spcBef>
              <a:spcAft>
                <a:spcPts val="0"/>
              </a:spcAft>
              <a:buSzPct val="100000"/>
              <a:buAutoNum type="arabicPeriod"/>
            </a:pPr>
            <a:r>
              <a:rPr lang="en"/>
              <a:t>Både tävling och träning är behovsgrundande.</a:t>
            </a:r>
            <a:endParaRPr/>
          </a:p>
          <a:p>
            <a:pPr marL="457200" lvl="0" indent="-308610" algn="l" rtl="0">
              <a:spcBef>
                <a:spcPts val="0"/>
              </a:spcBef>
              <a:spcAft>
                <a:spcPts val="0"/>
              </a:spcAft>
              <a:buSzPct val="100000"/>
              <a:buAutoNum type="arabicPeriod"/>
            </a:pPr>
            <a:r>
              <a:rPr lang="en"/>
              <a:t>Kvantifieringen av antalet aktiviteter är inte optimalt, men ändå mycket bättre än det under en period var på väg att bli i Västra Götaland och Norrland.</a:t>
            </a:r>
            <a:endParaRPr/>
          </a:p>
          <a:p>
            <a:pPr marL="457200" lvl="0" indent="-308610" algn="l" rtl="0">
              <a:spcBef>
                <a:spcPts val="0"/>
              </a:spcBef>
              <a:spcAft>
                <a:spcPts val="0"/>
              </a:spcAft>
              <a:buSzPct val="100000"/>
              <a:buAutoNum type="arabicPeriod"/>
            </a:pPr>
            <a:r>
              <a:rPr lang="en"/>
              <a:t>Det är omöjligt för en förening att veta när en medlem tränar eller tävlar. Skytten, snarare än föreningen, bör därför föra logg över sina aktiviteter.</a:t>
            </a:r>
            <a:endParaRPr/>
          </a:p>
          <a:p>
            <a:pPr marL="457200" lvl="0" indent="-308610" algn="l" rtl="0">
              <a:spcBef>
                <a:spcPts val="0"/>
              </a:spcBef>
              <a:spcAft>
                <a:spcPts val="0"/>
              </a:spcAft>
              <a:buSzPct val="100000"/>
              <a:buAutoNum type="arabicPeriod"/>
            </a:pPr>
            <a:r>
              <a:rPr lang="en"/>
              <a:t>Även enskild träning måste räknas som behovsgrundande enär organiserade träningstillfällen omöjligen kan passa alla skyttar tidsmässigt. Detta bygger dock på att föreningens styrelse har förtroende för skytten i fråga. En medlem som vill söka förnyad licens efter fem år men som aldrig synts till på skjutbanan, och som trots detta hävdar att han eller hon varit där ofta och tränat men bara när ingen annan varit på plats, ska inte åtnjuta ett sådant förtroende. </a:t>
            </a:r>
            <a:endParaRPr/>
          </a:p>
          <a:p>
            <a:pPr marL="457200" lvl="0" indent="-308610" algn="l" rtl="0">
              <a:spcBef>
                <a:spcPts val="0"/>
              </a:spcBef>
              <a:spcAft>
                <a:spcPts val="0"/>
              </a:spcAft>
              <a:buSzPct val="100000"/>
              <a:buAutoNum type="arabicPeriod"/>
            </a:pPr>
            <a:r>
              <a:rPr lang="en"/>
              <a:t>Begreppet träning definieras inte av Polisen, men det framgår att avlossande av skott ses som centralt, även om det finns många relevanta träningsmoment som inte innebär avlossande av skarpa skott. Hursomhelst anser SPSF att träning betyder “minst 15 skott avlossade mot mål” i enlighet med någon gren beskriven i Skjuthandboken.</a:t>
            </a:r>
            <a:endParaRPr/>
          </a:p>
          <a:p>
            <a:pPr marL="0" lvl="0" indent="0" algn="l" rtl="0">
              <a:spcBef>
                <a:spcPts val="1200"/>
              </a:spcBef>
              <a:spcAft>
                <a:spcPts val="1200"/>
              </a:spcAft>
              <a:buNone/>
            </a:pPr>
            <a:r>
              <a:rPr lang="en" u="sng">
                <a:solidFill>
                  <a:schemeClr val="hlink"/>
                </a:solidFill>
                <a:hlinkClick r:id="rId3"/>
              </a:rPr>
              <a:t>Länk till hela tolkningen</a:t>
            </a:r>
            <a:r>
              <a:rPr lang="en"/>
              <a:t>.</a:t>
            </a:r>
            <a:endParaRPr/>
          </a:p>
        </p:txBody>
      </p:sp>
      <p:pic>
        <p:nvPicPr>
          <p:cNvPr id="159" name="Google Shape;159;p21"/>
          <p:cNvPicPr preferRelativeResize="0"/>
          <p:nvPr/>
        </p:nvPicPr>
        <p:blipFill>
          <a:blip r:embed="rId4">
            <a:alphaModFix/>
          </a:blip>
          <a:stretch>
            <a:fillRect/>
          </a:stretch>
        </p:blipFill>
        <p:spPr>
          <a:xfrm>
            <a:off x="8343596" y="445025"/>
            <a:ext cx="488704" cy="572700"/>
          </a:xfrm>
          <a:prstGeom prst="rect">
            <a:avLst/>
          </a:prstGeom>
          <a:noFill/>
          <a:ln>
            <a:noFill/>
          </a:ln>
        </p:spPr>
      </p:pic>
      <p:sp>
        <p:nvSpPr>
          <p:cNvPr id="160" name="Google Shape;160;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TotalTime>
  <Words>1378</Words>
  <Application>Microsoft Office PowerPoint</Application>
  <PresentationFormat>Bildspel på skärmen (16:9)</PresentationFormat>
  <Paragraphs>75</Paragraphs>
  <Slides>10</Slides>
  <Notes>10</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10</vt:i4>
      </vt:variant>
    </vt:vector>
  </HeadingPairs>
  <TitlesOfParts>
    <vt:vector size="13" baseType="lpstr">
      <vt:lpstr>Arial</vt:lpstr>
      <vt:lpstr>Roboto</vt:lpstr>
      <vt:lpstr>Simple Light</vt:lpstr>
      <vt:lpstr>Förnyelse av tillstånd för korta vapen</vt:lpstr>
      <vt:lpstr>Bakgrund</vt:lpstr>
      <vt:lpstr>Tidslinje: kraven för förnyelse börjar två år i förväg!</vt:lpstr>
      <vt:lpstr>Kraven</vt:lpstr>
      <vt:lpstr>Förbundets krav för förnyelse</vt:lpstr>
      <vt:lpstr>Föreningens krav för förnyelse</vt:lpstr>
      <vt:lpstr>Polisens krav för förnyelse</vt:lpstr>
      <vt:lpstr>Vad Polisens aktivitetskrav betyder</vt:lpstr>
      <vt:lpstr>SPSFs tolkning av Polisens aktivitetskrav</vt:lpstr>
      <vt:lpstr>Hur man gör för att lyckas förnya vapenlicenser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Robert Breyer Witt</dc:creator>
  <cp:lastModifiedBy>Robert Breyer Witt</cp:lastModifiedBy>
  <cp:revision>3</cp:revision>
  <dcterms:modified xsi:type="dcterms:W3CDTF">2026-02-07T15:07:48Z</dcterms:modified>
</cp:coreProperties>
</file>